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61" r:id="rId3"/>
    <p:sldId id="256" r:id="rId4"/>
    <p:sldId id="258" r:id="rId5"/>
    <p:sldId id="257" r:id="rId6"/>
    <p:sldId id="265" r:id="rId7"/>
    <p:sldId id="263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/>
    <p:restoredTop sz="94676"/>
  </p:normalViewPr>
  <p:slideViewPr>
    <p:cSldViewPr snapToGrid="0">
      <p:cViewPr>
        <p:scale>
          <a:sx n="140" d="100"/>
          <a:sy n="140" d="100"/>
        </p:scale>
        <p:origin x="6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7EC64-4833-644C-BBAE-CE15CEB43C73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0C910-8A65-B640-B5D6-73B845BF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9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069B-F4E7-6385-EB45-484E28189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BCC91-BAF6-0142-DF73-3366256AD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8B791-988B-D5B0-BB1F-EA7B0D25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3298-D678-694F-AB36-0A8DEAC1CA36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6B4FF-25B3-0312-B01A-49B45797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6B7B4-9165-8860-FDA6-BF1CAD8A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0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46CB-BF9F-1478-12D2-6F2D398E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61C23-3CBE-40F4-4B6F-5AD2AE06D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DF36A-DFF6-8398-5383-9D1D95B6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F730-DF44-2F40-B285-7FCB95492F56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5F3C5-4138-B145-4AA6-018AE246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F9F8-884A-8205-D065-3762B83E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8FC43-3C62-02F6-B46A-FA3FF7340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FB08A-C703-D710-4573-B3F5C7770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D82A1-6EA4-B3CB-1D13-51DA220B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561E-EBE5-774D-A68B-CA707475E647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B7AB0-D0E3-A7FB-E64B-D262D0D6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131CE-3957-189A-5679-728C4A27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6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3B89-5D26-5FB5-9AE2-B000819B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2D86-9CF8-1521-BDD9-BE03A772D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5BD53-5615-51B9-0B02-F8488FA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5E34-2B8E-3A42-A2F0-2B2F918E0B10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51C1D-1A6B-6E78-2E4B-5EDEAFB3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15C9A-1EA4-323E-8A4F-725A40DF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1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6023-E668-C8C5-A28D-A69D85A9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7FB47-4FCA-9EC4-5E9D-C48283414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C5675-AC40-C16C-20BD-4F5154E5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F770-FD0E-AC4E-8900-BD309900A1A9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A0108-EC7B-EF0B-9C64-CC1957D5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352C0-E8B1-CF14-7941-CB410685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1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27DC-5EEF-E746-E9DE-57D08304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4FDE-1583-ACE9-8323-C2E7C0A0E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E0485-98C4-C1EF-92BD-7EDE81881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DF8BF-AE11-4481-8E8E-F6C91BF9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D12B6-C862-F34F-AC90-E5E065377FE0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9BF70-4B6C-30C9-CDCF-F5B4E908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EFC4D-AF9A-F2FD-4C90-10DA27D3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1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D48F-4959-F0AE-A830-25704FD0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7BDFF-86D3-AD2F-3942-55BA226FD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A9737-CC3C-2097-334A-EF0BEB8C3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19218-DB81-35B9-DBA9-5BC11F07C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19EE1-87CA-999C-16BF-7E67295FF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84D2E1-D5F4-72D3-AD60-8A43DE30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A98F-ABD4-3B46-8F64-2D9ED36CABB2}" type="datetime1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80AF12-352F-6808-746F-78D48899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85B58-459C-E168-80F8-02FE837A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3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A235-9DE2-BA50-DF21-FE1C7D41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3344C-3425-986D-55AB-27790E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4667-7B8F-864F-B8A3-EDCCFED77D02}" type="datetime1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19F08-4816-6F9D-7E3E-B56A6211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24B7E-A63F-64FB-650C-FFD78A67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0C776-DC67-E415-4CFA-BB4C3C08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5C7B0-0025-DC42-A851-AA38BD9966DF}" type="datetime1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0E982B-7DC7-68D6-A313-07A75396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38F33-859D-6FBE-86A8-726D5AEA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8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C8F9-C601-335D-A5E3-AADD6832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7F1B-BD86-C1DC-8E89-AC90870CA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C4F06-5663-9A51-61D0-15DFE702B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44720-4F4D-53DA-25DA-6CC27DF2C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D51F-CA62-CA48-B735-F76E7F2BE8F7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D6AFD-BF9C-09B6-8BBA-A5497C65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3003E-A0F5-2F92-40BB-516A0353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6A96-7D00-FB13-EFE1-5D8EBA88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0D4F7-E90E-E13C-1ED0-2299F3E41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11DD0-58AC-D418-1B9B-6034AFDCE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19A98-FFCE-F941-FB85-52FC71898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CCE-5CC0-894F-89D3-A08C3ACA7EFE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534F8-639C-6DA3-1326-5A0DDEA1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D18BF-FC75-AFF5-F9B1-02F1E242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B2315-76E1-B094-334C-7A14B235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1E13D-7423-5FF1-00B4-27A0F946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4F7A-180D-83DF-95C4-C72CE9A5A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70C118-152D-6043-83AE-71113C0724DD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FCE4C-42D5-515E-3E9D-7A7B8DE18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D3D1-9B6C-ED11-93FE-F9EC7BC06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1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jpg"/><Relationship Id="rId7" Type="http://schemas.openxmlformats.org/officeDocument/2006/relationships/image" Target="../media/image3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DEFF-8D58-C43C-65E4-920F343CE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314B8-1A26-46A9-2A25-937D63C5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ADAA0-5FB4-13BD-2256-9E45993C383B}"/>
              </a:ext>
            </a:extLst>
          </p:cNvPr>
          <p:cNvSpPr txBox="1"/>
          <p:nvPr/>
        </p:nvSpPr>
        <p:spPr>
          <a:xfrm>
            <a:off x="1347018" y="2305615"/>
            <a:ext cx="94979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Lab 5: Algebraic Operations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Examples and Deliverables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MAE 405, 2025 Spring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TA: Xinlei Zhang</a:t>
            </a:r>
          </a:p>
        </p:txBody>
      </p:sp>
    </p:spTree>
    <p:extLst>
      <p:ext uri="{BB962C8B-B14F-4D97-AF65-F5344CB8AC3E}">
        <p14:creationId xmlns:p14="http://schemas.microsoft.com/office/powerpoint/2010/main" val="190827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96E5A-03B6-8916-9A14-AB5A083E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A72D6-BC96-6F53-61F1-5018E110E0F9}"/>
              </a:ext>
            </a:extLst>
          </p:cNvPr>
          <p:cNvSpPr txBox="1"/>
          <p:nvPr/>
        </p:nvSpPr>
        <p:spPr>
          <a:xfrm>
            <a:off x="110141" y="0"/>
            <a:ext cx="8040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be prepared with OPAMP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OPAMP (Operational Amplifier)</a:t>
            </a:r>
          </a:p>
        </p:txBody>
      </p:sp>
      <p:pic>
        <p:nvPicPr>
          <p:cNvPr id="4" name="Picture 3" descr="A black electronic device with metal pins&#10;&#10;Description automatically generated with medium confidence">
            <a:extLst>
              <a:ext uri="{FF2B5EF4-FFF2-40B4-BE49-F238E27FC236}">
                <a16:creationId xmlns:a16="http://schemas.microsoft.com/office/drawing/2014/main" id="{963A2907-9F83-AB53-0EB3-AF255254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25" t="30487" r="33621" b="17831"/>
          <a:stretch/>
        </p:blipFill>
        <p:spPr>
          <a:xfrm rot="5400000">
            <a:off x="2603519" y="2037688"/>
            <a:ext cx="2157158" cy="265829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3E6976-F438-44E6-4256-F51505BF3B9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223822" y="2703570"/>
            <a:ext cx="884829" cy="339504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6D5BE3-2661-CD4E-B921-C3A4BC6075B5}"/>
                  </a:ext>
                </a:extLst>
              </p:cNvPr>
              <p:cNvSpPr txBox="1"/>
              <p:nvPr/>
            </p:nvSpPr>
            <p:spPr>
              <a:xfrm>
                <a:off x="126901" y="2518776"/>
                <a:ext cx="2096921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Negative Input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6D5BE3-2661-CD4E-B921-C3A4BC607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01" y="2518776"/>
                <a:ext cx="2096921" cy="369588"/>
              </a:xfrm>
              <a:prstGeom prst="rect">
                <a:avLst/>
              </a:prstGeom>
              <a:blipFill>
                <a:blip r:embed="rId3"/>
                <a:stretch>
                  <a:fillRect l="-3012" t="-6667" r="-120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880218-E24F-659C-8121-7641AF20B173}"/>
                  </a:ext>
                </a:extLst>
              </p:cNvPr>
              <p:cNvSpPr txBox="1"/>
              <p:nvPr/>
            </p:nvSpPr>
            <p:spPr>
              <a:xfrm>
                <a:off x="176658" y="3043074"/>
                <a:ext cx="1991379" cy="37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Positive Input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880218-E24F-659C-8121-7641AF20B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58" y="3043074"/>
                <a:ext cx="1991379" cy="376898"/>
              </a:xfrm>
              <a:prstGeom prst="rect">
                <a:avLst/>
              </a:prstGeom>
              <a:blipFill>
                <a:blip r:embed="rId4"/>
                <a:stretch>
                  <a:fillRect l="-1899" t="-6452" r="-189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13FE61-CE7C-5AF4-6982-1AB9ACABC3B7}"/>
                  </a:ext>
                </a:extLst>
              </p:cNvPr>
              <p:cNvSpPr txBox="1"/>
              <p:nvPr/>
            </p:nvSpPr>
            <p:spPr>
              <a:xfrm>
                <a:off x="59640" y="3624374"/>
                <a:ext cx="2027606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Negative </a:t>
                </a:r>
              </a:p>
              <a:p>
                <a:pPr algn="ctr"/>
                <a:r>
                  <a:rPr lang="en-US" dirty="0"/>
                  <a:t>Power Supply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13FE61-CE7C-5AF4-6982-1AB9ACAB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" y="3624374"/>
                <a:ext cx="2027606" cy="669992"/>
              </a:xfrm>
              <a:prstGeom prst="rect">
                <a:avLst/>
              </a:prstGeom>
              <a:blipFill>
                <a:blip r:embed="rId5"/>
                <a:stretch>
                  <a:fillRect l="-1242" t="-3774" r="-1242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9A004-DFB3-D689-D7F1-E0580F4EB27A}"/>
                  </a:ext>
                </a:extLst>
              </p:cNvPr>
              <p:cNvSpPr txBox="1"/>
              <p:nvPr/>
            </p:nvSpPr>
            <p:spPr>
              <a:xfrm>
                <a:off x="5140607" y="2327363"/>
                <a:ext cx="2027606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Positive </a:t>
                </a:r>
              </a:p>
              <a:p>
                <a:pPr algn="ctr"/>
                <a:r>
                  <a:rPr lang="en-US" dirty="0"/>
                  <a:t>Power Supply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9A004-DFB3-D689-D7F1-E0580F4EB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7" y="2327363"/>
                <a:ext cx="2027606" cy="669992"/>
              </a:xfrm>
              <a:prstGeom prst="rect">
                <a:avLst/>
              </a:prstGeom>
              <a:blipFill>
                <a:blip r:embed="rId6"/>
                <a:stretch>
                  <a:fillRect l="-1242" t="-5556" r="-124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3D43AA-0822-8310-9817-AEF43D82459D}"/>
                  </a:ext>
                </a:extLst>
              </p:cNvPr>
              <p:cNvSpPr txBox="1"/>
              <p:nvPr/>
            </p:nvSpPr>
            <p:spPr>
              <a:xfrm>
                <a:off x="5310087" y="3734496"/>
                <a:ext cx="1273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3D43AA-0822-8310-9817-AEF43D82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087" y="3734496"/>
                <a:ext cx="1273938" cy="369332"/>
              </a:xfrm>
              <a:prstGeom prst="rect">
                <a:avLst/>
              </a:prstGeom>
              <a:blipFill>
                <a:blip r:embed="rId7"/>
                <a:stretch>
                  <a:fillRect l="-3960" t="-10000" r="-297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7CEAA5-D1CE-19BC-BEE4-43FE936C351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168037" y="3231523"/>
            <a:ext cx="956284" cy="308296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F8CE8A-FDCA-B3F7-BFEB-A92D3CAA728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087246" y="3959370"/>
            <a:ext cx="1021405" cy="5995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DDF654-3603-6594-74A3-5B31A0DC40AE}"/>
              </a:ext>
            </a:extLst>
          </p:cNvPr>
          <p:cNvSpPr txBox="1"/>
          <p:nvPr/>
        </p:nvSpPr>
        <p:spPr>
          <a:xfrm>
            <a:off x="615205" y="1663718"/>
            <a:ext cx="131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Orientation</a:t>
            </a:r>
          </a:p>
          <a:p>
            <a:pPr algn="ctr"/>
            <a:r>
              <a:rPr lang="en-US" dirty="0"/>
              <a:t>Indicator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AA6D41-0BE2-FFE5-5A42-270C4DB78371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927038" y="1986884"/>
            <a:ext cx="1719120" cy="781153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968914F-2C8D-9DC9-7218-827B0EBA177D}"/>
              </a:ext>
            </a:extLst>
          </p:cNvPr>
          <p:cNvSpPr/>
          <p:nvPr/>
        </p:nvSpPr>
        <p:spPr>
          <a:xfrm>
            <a:off x="3722911" y="2954563"/>
            <a:ext cx="235132" cy="65731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564371-F742-97D5-C3F0-28D7D2065E4B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840477" y="1986883"/>
            <a:ext cx="491483" cy="967680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84AB9C3-B0B5-C631-88FD-0F81F8B200A3}"/>
              </a:ext>
            </a:extLst>
          </p:cNvPr>
          <p:cNvSpPr txBox="1"/>
          <p:nvPr/>
        </p:nvSpPr>
        <p:spPr>
          <a:xfrm>
            <a:off x="3601630" y="1612348"/>
            <a:ext cx="16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Model Number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7F3EBF-018E-5A84-B125-B8BC5A47AA2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526279" y="2662359"/>
            <a:ext cx="614328" cy="334996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18774B-D313-E625-4318-1861FA38B974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526279" y="3573834"/>
            <a:ext cx="783808" cy="345328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B1C4991-23E4-EBAC-E51F-1A87F6649019}"/>
              </a:ext>
            </a:extLst>
          </p:cNvPr>
          <p:cNvGrpSpPr/>
          <p:nvPr/>
        </p:nvGrpSpPr>
        <p:grpSpPr>
          <a:xfrm>
            <a:off x="9475151" y="2288255"/>
            <a:ext cx="2158511" cy="1725176"/>
            <a:chOff x="7280780" y="2027434"/>
            <a:chExt cx="3135391" cy="230791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70B9BBF-8610-065E-9FA3-106BDE0557F1}"/>
                </a:ext>
              </a:extLst>
            </p:cNvPr>
            <p:cNvGrpSpPr/>
            <p:nvPr/>
          </p:nvGrpSpPr>
          <p:grpSpPr>
            <a:xfrm>
              <a:off x="7595742" y="2027434"/>
              <a:ext cx="2820429" cy="2307914"/>
              <a:chOff x="7595742" y="2027434"/>
              <a:chExt cx="2820429" cy="2307914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C42A447-B702-6FE3-C08E-A35909862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44892" y="2027434"/>
                <a:ext cx="2771279" cy="2307914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FA753F5-9BB9-23A0-0685-B7B21359C941}"/>
                  </a:ext>
                </a:extLst>
              </p:cNvPr>
              <p:cNvSpPr/>
              <p:nvPr/>
            </p:nvSpPr>
            <p:spPr>
              <a:xfrm>
                <a:off x="7713617" y="2681952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6B14B65-14F2-06B6-4E68-712C89E587D5}"/>
                  </a:ext>
                </a:extLst>
              </p:cNvPr>
              <p:cNvSpPr/>
              <p:nvPr/>
            </p:nvSpPr>
            <p:spPr>
              <a:xfrm>
                <a:off x="7595742" y="3482502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ECEAA85-8935-D97F-26D2-652950B0AC86}"/>
                  </a:ext>
                </a:extLst>
              </p:cNvPr>
              <p:cNvSpPr/>
              <p:nvPr/>
            </p:nvSpPr>
            <p:spPr>
              <a:xfrm>
                <a:off x="8728166" y="2097897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8F1CD53-09B8-3A17-5F0F-2EED2BFD268F}"/>
                  </a:ext>
                </a:extLst>
              </p:cNvPr>
              <p:cNvSpPr/>
              <p:nvPr/>
            </p:nvSpPr>
            <p:spPr>
              <a:xfrm>
                <a:off x="8946796" y="3865574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A27DDAC-5D78-BDD5-521D-69F461E2FFCD}"/>
                  </a:ext>
                </a:extLst>
              </p:cNvPr>
              <p:cNvSpPr/>
              <p:nvPr/>
            </p:nvSpPr>
            <p:spPr>
              <a:xfrm>
                <a:off x="9805333" y="3092863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A5A2104-04F1-28BA-D451-FD992E36ABFF}"/>
                  </a:ext>
                </a:extLst>
              </p:cNvPr>
              <p:cNvSpPr/>
              <p:nvPr/>
            </p:nvSpPr>
            <p:spPr>
              <a:xfrm>
                <a:off x="9763570" y="2865778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145B2AA-3B64-A70A-8BCB-82114EEA5EB7}"/>
                    </a:ext>
                  </a:extLst>
                </p:cNvPr>
                <p:cNvSpPr txBox="1"/>
                <p:nvPr/>
              </p:nvSpPr>
              <p:spPr>
                <a:xfrm>
                  <a:off x="7280780" y="2875371"/>
                  <a:ext cx="535033" cy="3695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145B2AA-3B64-A70A-8BCB-82114EEA5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780" y="2875371"/>
                  <a:ext cx="535033" cy="369588"/>
                </a:xfrm>
                <a:prstGeom prst="rect">
                  <a:avLst/>
                </a:prstGeom>
                <a:blipFill>
                  <a:blip r:embed="rId9"/>
                  <a:stretch>
                    <a:fillRect r="-645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3417141-7632-5B47-9B6E-735126455F37}"/>
                    </a:ext>
                  </a:extLst>
                </p:cNvPr>
                <p:cNvSpPr txBox="1"/>
                <p:nvPr/>
              </p:nvSpPr>
              <p:spPr>
                <a:xfrm>
                  <a:off x="7329782" y="3244744"/>
                  <a:ext cx="437260" cy="3768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3417141-7632-5B47-9B6E-735126455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9782" y="3244744"/>
                  <a:ext cx="437260" cy="376898"/>
                </a:xfrm>
                <a:prstGeom prst="rect">
                  <a:avLst/>
                </a:prstGeom>
                <a:blipFill>
                  <a:blip r:embed="rId10"/>
                  <a:stretch>
                    <a:fillRect r="-36000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41CE5DF-E1A8-07DD-C0CB-14E6CDFD7BE1}"/>
                    </a:ext>
                  </a:extLst>
                </p:cNvPr>
                <p:cNvSpPr txBox="1"/>
                <p:nvPr/>
              </p:nvSpPr>
              <p:spPr>
                <a:xfrm>
                  <a:off x="8509536" y="2150041"/>
                  <a:ext cx="4372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41CE5DF-E1A8-07DD-C0CB-14E6CDFD7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9536" y="2150041"/>
                  <a:ext cx="43726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3600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A0CDBE5-58EB-1910-C606-59AF3EBC0CCC}"/>
                    </a:ext>
                  </a:extLst>
                </p:cNvPr>
                <p:cNvSpPr txBox="1"/>
                <p:nvPr/>
              </p:nvSpPr>
              <p:spPr>
                <a:xfrm>
                  <a:off x="8643153" y="3925034"/>
                  <a:ext cx="4372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A0CDBE5-58EB-1910-C606-59AF3EBC0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3153" y="3925034"/>
                  <a:ext cx="43726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3200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B3DE7F4-9F5A-22EA-6FCF-0BF9421D69D1}"/>
                    </a:ext>
                  </a:extLst>
                </p:cNvPr>
                <p:cNvSpPr txBox="1"/>
                <p:nvPr/>
              </p:nvSpPr>
              <p:spPr>
                <a:xfrm>
                  <a:off x="9789863" y="3113170"/>
                  <a:ext cx="4372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B3DE7F4-9F5A-22EA-6FCF-0BF9421D6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863" y="3113170"/>
                  <a:ext cx="43726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8333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40D6415-0B71-3DA2-4556-60540E4E01A6}"/>
              </a:ext>
            </a:extLst>
          </p:cNvPr>
          <p:cNvSpPr txBox="1"/>
          <p:nvPr/>
        </p:nvSpPr>
        <p:spPr>
          <a:xfrm>
            <a:off x="2848505" y="4677514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OPAMP 741CN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892EB9-F732-138C-42BC-2CAB0C57A98A}"/>
              </a:ext>
            </a:extLst>
          </p:cNvPr>
          <p:cNvSpPr txBox="1"/>
          <p:nvPr/>
        </p:nvSpPr>
        <p:spPr>
          <a:xfrm>
            <a:off x="8630555" y="4712438"/>
            <a:ext cx="18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OPAMP Diagram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57C281-7596-6BC8-A72E-FF3FCC3C2D29}"/>
              </a:ext>
            </a:extLst>
          </p:cNvPr>
          <p:cNvSpPr txBox="1"/>
          <p:nvPr/>
        </p:nvSpPr>
        <p:spPr>
          <a:xfrm>
            <a:off x="244435" y="5306124"/>
            <a:ext cx="9974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the Circle (orientation indicator) at the upper-left corner to align the OPAMP with the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the Model Number – 741CN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90180B9-DCE5-28D2-797E-7608B6273FC7}"/>
              </a:ext>
            </a:extLst>
          </p:cNvPr>
          <p:cNvGrpSpPr/>
          <p:nvPr/>
        </p:nvGrpSpPr>
        <p:grpSpPr>
          <a:xfrm>
            <a:off x="7238074" y="2169716"/>
            <a:ext cx="2298788" cy="2238133"/>
            <a:chOff x="6535743" y="373892"/>
            <a:chExt cx="2298788" cy="223813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F380E8E-E564-E20F-7E10-23112520E29D}"/>
                </a:ext>
              </a:extLst>
            </p:cNvPr>
            <p:cNvGrpSpPr/>
            <p:nvPr/>
          </p:nvGrpSpPr>
          <p:grpSpPr>
            <a:xfrm>
              <a:off x="6535743" y="373892"/>
              <a:ext cx="2177934" cy="2108494"/>
              <a:chOff x="7318726" y="2108397"/>
              <a:chExt cx="2177934" cy="2108494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17DFB7F-A67F-6DA2-C3C8-DB9378DB4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 l="22708" r="18661"/>
              <a:stretch/>
            </p:blipFill>
            <p:spPr>
              <a:xfrm>
                <a:off x="7351309" y="2108397"/>
                <a:ext cx="2145351" cy="2108494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431A0A4-9D6E-47DB-F927-60BB6FADEB90}"/>
                  </a:ext>
                </a:extLst>
              </p:cNvPr>
              <p:cNvSpPr/>
              <p:nvPr/>
            </p:nvSpPr>
            <p:spPr>
              <a:xfrm>
                <a:off x="7318726" y="2270058"/>
                <a:ext cx="444738" cy="2845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D4193F2-21A4-A300-AB57-9407582DE54A}"/>
                  </a:ext>
                </a:extLst>
              </p:cNvPr>
              <p:cNvSpPr/>
              <p:nvPr/>
            </p:nvSpPr>
            <p:spPr>
              <a:xfrm>
                <a:off x="7428884" y="2712769"/>
                <a:ext cx="301025" cy="12651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B3AC69C-437C-D0A0-2449-726A8FD48515}"/>
                  </a:ext>
                </a:extLst>
              </p:cNvPr>
              <p:cNvSpPr/>
              <p:nvPr/>
            </p:nvSpPr>
            <p:spPr>
              <a:xfrm>
                <a:off x="7476196" y="2812269"/>
                <a:ext cx="301025" cy="12070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53B3078-8D3F-899F-C785-31B3F2B994A6}"/>
                  </a:ext>
                </a:extLst>
              </p:cNvPr>
              <p:cNvSpPr/>
              <p:nvPr/>
            </p:nvSpPr>
            <p:spPr>
              <a:xfrm>
                <a:off x="7523508" y="3224541"/>
                <a:ext cx="301025" cy="2845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CA93904-6CA6-276E-E5FE-B054DDD4D571}"/>
                  </a:ext>
                </a:extLst>
              </p:cNvPr>
              <p:cNvSpPr/>
              <p:nvPr/>
            </p:nvSpPr>
            <p:spPr>
              <a:xfrm>
                <a:off x="7544675" y="3597145"/>
                <a:ext cx="301025" cy="2845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46EF102-BBC8-D3F4-B6D7-CED8229D5E3C}"/>
                  </a:ext>
                </a:extLst>
              </p:cNvPr>
              <p:cNvSpPr/>
              <p:nvPr/>
            </p:nvSpPr>
            <p:spPr>
              <a:xfrm>
                <a:off x="9050448" y="2812270"/>
                <a:ext cx="328467" cy="1291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FC9F5DE-48C4-A382-39FC-D542151A2AD3}"/>
                  </a:ext>
                </a:extLst>
              </p:cNvPr>
              <p:cNvSpPr/>
              <p:nvPr/>
            </p:nvSpPr>
            <p:spPr>
              <a:xfrm>
                <a:off x="9023389" y="3173685"/>
                <a:ext cx="301025" cy="2845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48C5E1D-FAD7-56A6-457A-0D0E3ECEA5DD}"/>
                </a:ext>
              </a:extLst>
            </p:cNvPr>
            <p:cNvSpPr/>
            <p:nvPr/>
          </p:nvSpPr>
          <p:spPr>
            <a:xfrm>
              <a:off x="8315771" y="706719"/>
              <a:ext cx="430489" cy="369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7E3E0A4-5283-1A13-98A4-A35C264780CA}"/>
                </a:ext>
              </a:extLst>
            </p:cNvPr>
            <p:cNvSpPr/>
            <p:nvPr/>
          </p:nvSpPr>
          <p:spPr>
            <a:xfrm>
              <a:off x="8527247" y="746868"/>
              <a:ext cx="307284" cy="18651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FDA0F74-2ACA-FD85-3973-56B00E57DD52}"/>
                  </a:ext>
                </a:extLst>
              </p:cNvPr>
              <p:cNvSpPr txBox="1"/>
              <p:nvPr/>
            </p:nvSpPr>
            <p:spPr>
              <a:xfrm>
                <a:off x="7339161" y="2766560"/>
                <a:ext cx="368335" cy="276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FDA0F74-2ACA-FD85-3973-56B00E57D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1" y="2766560"/>
                <a:ext cx="368335" cy="276269"/>
              </a:xfrm>
              <a:prstGeom prst="rect">
                <a:avLst/>
              </a:prstGeom>
              <a:blipFill>
                <a:blip r:embed="rId15"/>
                <a:stretch>
                  <a:fillRect r="-1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D956F7C-23DE-99EE-7FCD-BC8BA1207BFD}"/>
                  </a:ext>
                </a:extLst>
              </p:cNvPr>
              <p:cNvSpPr txBox="1"/>
              <p:nvPr/>
            </p:nvSpPr>
            <p:spPr>
              <a:xfrm>
                <a:off x="7336401" y="3192824"/>
                <a:ext cx="301025" cy="281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D956F7C-23DE-99EE-7FCD-BC8BA1207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01" y="3192824"/>
                <a:ext cx="301025" cy="281733"/>
              </a:xfrm>
              <a:prstGeom prst="rect">
                <a:avLst/>
              </a:prstGeom>
              <a:blipFill>
                <a:blip r:embed="rId16"/>
                <a:stretch>
                  <a:fillRect r="-36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570370-9D67-8C06-4158-A01456599E0C}"/>
                  </a:ext>
                </a:extLst>
              </p:cNvPr>
              <p:cNvSpPr txBox="1"/>
              <p:nvPr/>
            </p:nvSpPr>
            <p:spPr>
              <a:xfrm>
                <a:off x="7356945" y="3723860"/>
                <a:ext cx="301025" cy="27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570370-9D67-8C06-4158-A0145659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945" y="3723860"/>
                <a:ext cx="301025" cy="276077"/>
              </a:xfrm>
              <a:prstGeom prst="rect">
                <a:avLst/>
              </a:prstGeom>
              <a:blipFill>
                <a:blip r:embed="rId17"/>
                <a:stretch>
                  <a:fillRect r="-3750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D57341D-5840-287E-11A4-392D29E36DCE}"/>
                  </a:ext>
                </a:extLst>
              </p:cNvPr>
              <p:cNvSpPr txBox="1"/>
              <p:nvPr/>
            </p:nvSpPr>
            <p:spPr>
              <a:xfrm>
                <a:off x="8978655" y="2816524"/>
                <a:ext cx="301025" cy="27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D57341D-5840-287E-11A4-392D29E36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655" y="2816524"/>
                <a:ext cx="301025" cy="276077"/>
              </a:xfrm>
              <a:prstGeom prst="rect">
                <a:avLst/>
              </a:prstGeom>
              <a:blipFill>
                <a:blip r:embed="rId18"/>
                <a:stretch>
                  <a:fillRect r="-416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08CEE2-5AFC-2867-714B-8C039ECEBE09}"/>
                  </a:ext>
                </a:extLst>
              </p:cNvPr>
              <p:cNvSpPr txBox="1"/>
              <p:nvPr/>
            </p:nvSpPr>
            <p:spPr>
              <a:xfrm>
                <a:off x="8991721" y="3185752"/>
                <a:ext cx="301025" cy="27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08CEE2-5AFC-2867-714B-8C039ECEB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721" y="3185752"/>
                <a:ext cx="301025" cy="276077"/>
              </a:xfrm>
              <a:prstGeom prst="rect">
                <a:avLst/>
              </a:prstGeom>
              <a:blipFill>
                <a:blip r:embed="rId19"/>
                <a:stretch>
                  <a:fillRect r="-8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926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close-up of several electronic devices&#10;&#10;Description automatically generated">
            <a:extLst>
              <a:ext uri="{FF2B5EF4-FFF2-40B4-BE49-F238E27FC236}">
                <a16:creationId xmlns:a16="http://schemas.microsoft.com/office/drawing/2014/main" id="{72684ED8-1A9C-A9F6-ACFF-941F2CAD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13" r="4887"/>
          <a:stretch/>
        </p:blipFill>
        <p:spPr>
          <a:xfrm>
            <a:off x="1775532" y="1272997"/>
            <a:ext cx="5245860" cy="499286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5CF502-DC15-1E0D-0D74-7D05AE8D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992CDE-D11A-E6CA-34A6-284F631EE9F8}"/>
              </a:ext>
            </a:extLst>
          </p:cNvPr>
          <p:cNvSpPr txBox="1"/>
          <p:nvPr/>
        </p:nvSpPr>
        <p:spPr>
          <a:xfrm>
            <a:off x="110141" y="0"/>
            <a:ext cx="8040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1 (Deliverable 1 – Task A in Experiment 4)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Buffer Circuit – buffering +15V from the power source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029A30-29DA-8688-9CD7-6CCA0300010A}"/>
                  </a:ext>
                </a:extLst>
              </p:cNvPr>
              <p:cNvSpPr txBox="1"/>
              <p:nvPr/>
            </p:nvSpPr>
            <p:spPr>
              <a:xfrm>
                <a:off x="-27686" y="6271359"/>
                <a:ext cx="8852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Expect Result: multimeter red 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=+15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) – multimeter black input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029A30-29DA-8688-9CD7-6CCA03000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686" y="6271359"/>
                <a:ext cx="8852296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73DFEC41-13C0-F109-6FD0-7CE3CE11E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717" y="2171722"/>
            <a:ext cx="4971782" cy="152778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01B8EDE-6D3D-AC68-5853-D691A4AE8DD6}"/>
              </a:ext>
            </a:extLst>
          </p:cNvPr>
          <p:cNvSpPr txBox="1"/>
          <p:nvPr/>
        </p:nvSpPr>
        <p:spPr>
          <a:xfrm>
            <a:off x="8405375" y="3857168"/>
            <a:ext cx="22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Connection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9E0DEE-C76F-6797-98F1-8271559B9959}"/>
                  </a:ext>
                </a:extLst>
              </p:cNvPr>
              <p:cNvSpPr txBox="1"/>
              <p:nvPr/>
            </p:nvSpPr>
            <p:spPr>
              <a:xfrm>
                <a:off x="532274" y="4630651"/>
                <a:ext cx="433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9E0DEE-C76F-6797-98F1-8271559B9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74" y="4630651"/>
                <a:ext cx="4339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1C268F1-D519-9E32-E96C-F586CCBA6C13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966239" y="4815317"/>
            <a:ext cx="1552903" cy="0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02C8525-AEC5-A16C-C653-B71E07F4A9DF}"/>
              </a:ext>
            </a:extLst>
          </p:cNvPr>
          <p:cNvSpPr txBox="1"/>
          <p:nvPr/>
        </p:nvSpPr>
        <p:spPr>
          <a:xfrm>
            <a:off x="429347" y="545100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GND 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3F314DC-6646-4C62-9562-F5C84CD5D298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1146210" y="5635671"/>
            <a:ext cx="2693059" cy="360096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6374641-CE22-D252-E1AB-DAE5778DF8C0}"/>
              </a:ext>
            </a:extLst>
          </p:cNvPr>
          <p:cNvSpPr/>
          <p:nvPr/>
        </p:nvSpPr>
        <p:spPr>
          <a:xfrm>
            <a:off x="7165717" y="3041081"/>
            <a:ext cx="444738" cy="28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29087C1-A392-C94D-531A-BAB173E315AF}"/>
              </a:ext>
            </a:extLst>
          </p:cNvPr>
          <p:cNvSpPr/>
          <p:nvPr/>
        </p:nvSpPr>
        <p:spPr>
          <a:xfrm>
            <a:off x="8509756" y="3186079"/>
            <a:ext cx="444738" cy="28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712B67-396C-8CF9-F98E-76EF14500A38}"/>
              </a:ext>
            </a:extLst>
          </p:cNvPr>
          <p:cNvSpPr/>
          <p:nvPr/>
        </p:nvSpPr>
        <p:spPr>
          <a:xfrm>
            <a:off x="8371367" y="2497301"/>
            <a:ext cx="276778" cy="1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776AD9-1FD2-06B7-93AD-4E32266FD62D}"/>
                  </a:ext>
                </a:extLst>
              </p:cNvPr>
              <p:cNvSpPr txBox="1"/>
              <p:nvPr/>
            </p:nvSpPr>
            <p:spPr>
              <a:xfrm>
                <a:off x="7242577" y="2974866"/>
                <a:ext cx="367878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776AD9-1FD2-06B7-93AD-4E32266FD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577" y="2974866"/>
                <a:ext cx="367878" cy="376898"/>
              </a:xfrm>
              <a:prstGeom prst="rect">
                <a:avLst/>
              </a:prstGeom>
              <a:blipFill>
                <a:blip r:embed="rId6"/>
                <a:stretch>
                  <a:fillRect r="-10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344FD7D-6316-E328-465C-0D50BA2DF765}"/>
                  </a:ext>
                </a:extLst>
              </p:cNvPr>
              <p:cNvSpPr txBox="1"/>
              <p:nvPr/>
            </p:nvSpPr>
            <p:spPr>
              <a:xfrm>
                <a:off x="7390540" y="2627121"/>
                <a:ext cx="367878" cy="369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344FD7D-6316-E328-465C-0D50BA2DF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40" y="2627121"/>
                <a:ext cx="367878" cy="369588"/>
              </a:xfrm>
              <a:prstGeom prst="rect">
                <a:avLst/>
              </a:prstGeom>
              <a:blipFill>
                <a:blip r:embed="rId7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5BE96A-B246-B130-C329-95820CA11FB5}"/>
                  </a:ext>
                </a:extLst>
              </p:cNvPr>
              <p:cNvSpPr txBox="1"/>
              <p:nvPr/>
            </p:nvSpPr>
            <p:spPr>
              <a:xfrm>
                <a:off x="8269241" y="3218646"/>
                <a:ext cx="3678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5BE96A-B246-B130-C329-95820CA11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241" y="3218646"/>
                <a:ext cx="367878" cy="369332"/>
              </a:xfrm>
              <a:prstGeom prst="rect">
                <a:avLst/>
              </a:prstGeom>
              <a:blipFill>
                <a:blip r:embed="rId8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29DDAF-8090-38AE-BB01-6E09F59E21AD}"/>
                  </a:ext>
                </a:extLst>
              </p:cNvPr>
              <p:cNvSpPr txBox="1"/>
              <p:nvPr/>
            </p:nvSpPr>
            <p:spPr>
              <a:xfrm>
                <a:off x="8393970" y="2465407"/>
                <a:ext cx="3678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29DDAF-8090-38AE-BB01-6E09F59E2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970" y="2465407"/>
                <a:ext cx="367878" cy="369332"/>
              </a:xfrm>
              <a:prstGeom prst="rect">
                <a:avLst/>
              </a:prstGeom>
              <a:blipFill>
                <a:blip r:embed="rId9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55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34AE3-D426-FE2C-417B-89FAC493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ircuit board with wires&#10;&#10;Description automatically generated">
            <a:extLst>
              <a:ext uri="{FF2B5EF4-FFF2-40B4-BE49-F238E27FC236}">
                <a16:creationId xmlns:a16="http://schemas.microsoft.com/office/drawing/2014/main" id="{0EC54C05-0C6E-2B4C-E7CF-ED4BD6E2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69" t="26259" b="20407"/>
          <a:stretch/>
        </p:blipFill>
        <p:spPr>
          <a:xfrm rot="5400000">
            <a:off x="5040145" y="2089622"/>
            <a:ext cx="5790254" cy="2743201"/>
          </a:xfrm>
          <a:prstGeom prst="rect">
            <a:avLst/>
          </a:prstGeom>
        </p:spPr>
      </p:pic>
      <p:pic>
        <p:nvPicPr>
          <p:cNvPr id="19" name="Picture 18" descr="A circuit board with wires and probes&#10;&#10;Description automatically generated">
            <a:extLst>
              <a:ext uri="{FF2B5EF4-FFF2-40B4-BE49-F238E27FC236}">
                <a16:creationId xmlns:a16="http://schemas.microsoft.com/office/drawing/2014/main" id="{5070F05F-EA78-6592-CD41-CBD1F48A7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056" y="1289878"/>
            <a:ext cx="5790253" cy="4342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017AC5-D4FB-6C92-4EF4-A73BDE5BA873}"/>
              </a:ext>
            </a:extLst>
          </p:cNvPr>
          <p:cNvSpPr txBox="1"/>
          <p:nvPr/>
        </p:nvSpPr>
        <p:spPr>
          <a:xfrm>
            <a:off x="110141" y="0"/>
            <a:ext cx="271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1 – Cont’d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CEF82-2617-8395-B1A0-31D2023E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47DA96-B42D-9A0E-2BED-74319D82500E}"/>
                  </a:ext>
                </a:extLst>
              </p:cNvPr>
              <p:cNvSpPr txBox="1"/>
              <p:nvPr/>
            </p:nvSpPr>
            <p:spPr>
              <a:xfrm>
                <a:off x="4974680" y="2215616"/>
                <a:ext cx="1409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47DA96-B42D-9A0E-2BED-74319D825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680" y="2215616"/>
                <a:ext cx="1409425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A26B90-2950-74B9-B4B3-AF50AA490BF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384105" y="2400282"/>
            <a:ext cx="1762945" cy="1045473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9B4BC7-CB1A-D9A8-FBB2-C93DFA22891C}"/>
                  </a:ext>
                </a:extLst>
              </p:cNvPr>
              <p:cNvSpPr txBox="1"/>
              <p:nvPr/>
            </p:nvSpPr>
            <p:spPr>
              <a:xfrm>
                <a:off x="4974681" y="2584948"/>
                <a:ext cx="1409425" cy="37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9B4BC7-CB1A-D9A8-FBB2-C93DFA228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681" y="2584948"/>
                <a:ext cx="1409425" cy="376898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A042EB-B06C-709B-0F62-21C315F5B2A6}"/>
              </a:ext>
            </a:extLst>
          </p:cNvPr>
          <p:cNvCxnSpPr>
            <a:cxnSpLocks/>
          </p:cNvCxnSpPr>
          <p:nvPr/>
        </p:nvCxnSpPr>
        <p:spPr>
          <a:xfrm>
            <a:off x="6349640" y="2769614"/>
            <a:ext cx="1137010" cy="81197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DE6F44-633F-5AB7-39A6-2F0E02DCF45F}"/>
                  </a:ext>
                </a:extLst>
              </p:cNvPr>
              <p:cNvSpPr txBox="1"/>
              <p:nvPr/>
            </p:nvSpPr>
            <p:spPr>
              <a:xfrm>
                <a:off x="4991640" y="3676347"/>
                <a:ext cx="1313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-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DE6F44-633F-5AB7-39A6-2F0E02DCF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640" y="3676347"/>
                <a:ext cx="1313245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C31178-E095-349C-5AD9-6C77FFAAFF3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304885" y="3741959"/>
            <a:ext cx="1181765" cy="119054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286DBD-9F08-C41B-71C5-8BEC1835C5CC}"/>
                  </a:ext>
                </a:extLst>
              </p:cNvPr>
              <p:cNvSpPr txBox="1"/>
              <p:nvPr/>
            </p:nvSpPr>
            <p:spPr>
              <a:xfrm>
                <a:off x="5154440" y="4266317"/>
                <a:ext cx="1195200" cy="646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Bridging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286DBD-9F08-C41B-71C5-8BEC1835C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440" y="4266317"/>
                <a:ext cx="1195200" cy="646587"/>
              </a:xfrm>
              <a:prstGeom prst="rect">
                <a:avLst/>
              </a:prstGeom>
              <a:blipFill>
                <a:blip r:embed="rId7"/>
                <a:stretch>
                  <a:fillRect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0109E-9A00-104C-9E6B-63823D9E0E47}"/>
              </a:ext>
            </a:extLst>
          </p:cNvPr>
          <p:cNvCxnSpPr>
            <a:cxnSpLocks/>
          </p:cNvCxnSpPr>
          <p:nvPr/>
        </p:nvCxnSpPr>
        <p:spPr>
          <a:xfrm flipV="1">
            <a:off x="6225187" y="3606121"/>
            <a:ext cx="2080613" cy="98348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5E5A38-33C9-EAF9-79D2-42EB27493106}"/>
                  </a:ext>
                </a:extLst>
              </p:cNvPr>
              <p:cNvSpPr txBox="1"/>
              <p:nvPr/>
            </p:nvSpPr>
            <p:spPr>
              <a:xfrm>
                <a:off x="5856785" y="5240898"/>
                <a:ext cx="433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5E5A38-33C9-EAF9-79D2-42EB27493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785" y="5240898"/>
                <a:ext cx="4339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AA5292-69F9-08C6-E00B-7D64AC18B0E2}"/>
              </a:ext>
            </a:extLst>
          </p:cNvPr>
          <p:cNvCxnSpPr>
            <a:cxnSpLocks/>
          </p:cNvCxnSpPr>
          <p:nvPr/>
        </p:nvCxnSpPr>
        <p:spPr>
          <a:xfrm flipV="1">
            <a:off x="6285647" y="4078605"/>
            <a:ext cx="1816953" cy="134695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094BCE-B67A-AAC2-13F0-4FECB95FF56B}"/>
                  </a:ext>
                </a:extLst>
              </p:cNvPr>
              <p:cNvSpPr txBox="1"/>
              <p:nvPr/>
            </p:nvSpPr>
            <p:spPr>
              <a:xfrm>
                <a:off x="9306873" y="2583931"/>
                <a:ext cx="3009863" cy="1754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Wires connected to OPAMP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Green:Bridging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Orange: To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Blue: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Yellow: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094BCE-B67A-AAC2-13F0-4FECB95FF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873" y="2583931"/>
                <a:ext cx="3009863" cy="1754583"/>
              </a:xfrm>
              <a:prstGeom prst="rect">
                <a:avLst/>
              </a:prstGeom>
              <a:blipFill>
                <a:blip r:embed="rId9"/>
                <a:stretch>
                  <a:fillRect l="-1261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22197C8-E1FD-68C1-8CE4-F868B3DCF350}"/>
              </a:ext>
            </a:extLst>
          </p:cNvPr>
          <p:cNvSpPr/>
          <p:nvPr/>
        </p:nvSpPr>
        <p:spPr>
          <a:xfrm>
            <a:off x="1261652" y="1790475"/>
            <a:ext cx="1564103" cy="20735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950D6F-FF5A-29BB-1A6B-1106EE29905D}"/>
              </a:ext>
            </a:extLst>
          </p:cNvPr>
          <p:cNvCxnSpPr>
            <a:cxnSpLocks/>
          </p:cNvCxnSpPr>
          <p:nvPr/>
        </p:nvCxnSpPr>
        <p:spPr>
          <a:xfrm flipH="1">
            <a:off x="2825755" y="560193"/>
            <a:ext cx="2207445" cy="12302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08F077-6025-5FE6-172C-BCDB147DEBEB}"/>
              </a:ext>
            </a:extLst>
          </p:cNvPr>
          <p:cNvCxnSpPr>
            <a:cxnSpLocks/>
          </p:cNvCxnSpPr>
          <p:nvPr/>
        </p:nvCxnSpPr>
        <p:spPr>
          <a:xfrm flipH="1" flipV="1">
            <a:off x="2825755" y="3864058"/>
            <a:ext cx="2195159" cy="248638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AE1768-6E31-83A5-C170-C857166EB7A0}"/>
              </a:ext>
            </a:extLst>
          </p:cNvPr>
          <p:cNvSpPr/>
          <p:nvPr/>
        </p:nvSpPr>
        <p:spPr>
          <a:xfrm>
            <a:off x="5033200" y="560193"/>
            <a:ext cx="4273673" cy="57902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8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975CE-1253-B71B-6ADD-90D9D1DC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E4371B-B426-1336-2823-8694F72F4A18}"/>
                  </a:ext>
                </a:extLst>
              </p:cNvPr>
              <p:cNvSpPr txBox="1"/>
              <p:nvPr/>
            </p:nvSpPr>
            <p:spPr>
              <a:xfrm>
                <a:off x="110141" y="0"/>
                <a:ext cx="12005081" cy="5831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Example 2 (Deliverable 2 – Task B in Experiment 4)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Gain circuit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be prepared: get one OPAMP and two resistors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=−5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400" dirty="0"/>
                  <a:t> from the output of last circuit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=+15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400" dirty="0"/>
                  <a:t> from the buffering circuit)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  <a:p>
                <a:pPr lvl="2"/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/>
                  <a:t>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tell the resistance of a resistor?</a:t>
                </a:r>
              </a:p>
              <a:p>
                <a:pPr lvl="2"/>
                <a:r>
                  <a:rPr lang="en-US" sz="2400" dirty="0"/>
                  <a:t>Multimeter Ohm mode; Color rings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E4371B-B426-1336-2823-8694F72F4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1" y="0"/>
                <a:ext cx="12005081" cy="5831276"/>
              </a:xfrm>
              <a:prstGeom prst="rect">
                <a:avLst/>
              </a:prstGeom>
              <a:blipFill>
                <a:blip r:embed="rId2"/>
                <a:stretch>
                  <a:fillRect l="-846" t="-870" b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62D68-D816-DD10-D5CA-2047FBEC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022" y="6450405"/>
            <a:ext cx="2743200" cy="365125"/>
          </a:xfrm>
        </p:spPr>
        <p:txBody>
          <a:bodyPr/>
          <a:lstStyle/>
          <a:p>
            <a:fld id="{C45A922D-BB7F-374C-B22B-3274378DE64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8CC7E8-E96B-7EF6-AEC9-9244F51A7851}"/>
              </a:ext>
            </a:extLst>
          </p:cNvPr>
          <p:cNvGrpSpPr/>
          <p:nvPr/>
        </p:nvGrpSpPr>
        <p:grpSpPr>
          <a:xfrm>
            <a:off x="1112527" y="2085122"/>
            <a:ext cx="6867588" cy="1872650"/>
            <a:chOff x="2191633" y="1646297"/>
            <a:chExt cx="6867588" cy="18726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AD5398-75E1-0E1E-8023-45AEFB21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7006"/>
            <a:stretch/>
          </p:blipFill>
          <p:spPr>
            <a:xfrm>
              <a:off x="2191633" y="1646297"/>
              <a:ext cx="6867588" cy="18726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2B41FB2-F13F-9960-FECB-011D44845F90}"/>
                    </a:ext>
                  </a:extLst>
                </p:cNvPr>
                <p:cNvSpPr txBox="1"/>
                <p:nvPr/>
              </p:nvSpPr>
              <p:spPr>
                <a:xfrm>
                  <a:off x="3044152" y="2799912"/>
                  <a:ext cx="367878" cy="3768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2B41FB2-F13F-9960-FECB-011D44845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4152" y="2799912"/>
                  <a:ext cx="367878" cy="376898"/>
                </a:xfrm>
                <a:prstGeom prst="rect">
                  <a:avLst/>
                </a:prstGeom>
                <a:blipFill>
                  <a:blip r:embed="rId4"/>
                  <a:stretch>
                    <a:fillRect r="-13333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4866164-A60E-D60F-7C0E-F5FEB0C2BD37}"/>
                    </a:ext>
                  </a:extLst>
                </p:cNvPr>
                <p:cNvSpPr txBox="1"/>
                <p:nvPr/>
              </p:nvSpPr>
              <p:spPr>
                <a:xfrm>
                  <a:off x="4264548" y="2915209"/>
                  <a:ext cx="3678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4866164-A60E-D60F-7C0E-F5FEB0C2B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4548" y="2915209"/>
                  <a:ext cx="36787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33D6B28-B37A-423D-EDD2-12B86A7C3F16}"/>
                    </a:ext>
                  </a:extLst>
                </p:cNvPr>
                <p:cNvSpPr txBox="1"/>
                <p:nvPr/>
              </p:nvSpPr>
              <p:spPr>
                <a:xfrm>
                  <a:off x="4264548" y="2213290"/>
                  <a:ext cx="3678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33D6B28-B37A-423D-EDD2-12B86A7C3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4548" y="2213290"/>
                  <a:ext cx="36787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0B7D72-0C4F-6735-9D78-7E84685AB2AF}"/>
                </a:ext>
              </a:extLst>
            </p:cNvPr>
            <p:cNvSpPr/>
            <p:nvPr/>
          </p:nvSpPr>
          <p:spPr>
            <a:xfrm>
              <a:off x="2317282" y="2440328"/>
              <a:ext cx="444738" cy="397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7BC3AA8-9136-5013-56BB-F812E520EDE3}"/>
                    </a:ext>
                  </a:extLst>
                </p:cNvPr>
                <p:cNvSpPr txBox="1"/>
                <p:nvPr/>
              </p:nvSpPr>
              <p:spPr>
                <a:xfrm>
                  <a:off x="2191633" y="2440328"/>
                  <a:ext cx="768075" cy="3695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7BC3AA8-9136-5013-56BB-F812E520E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33" y="2440328"/>
                  <a:ext cx="768075" cy="3695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DCDA11-BA14-6A95-B24E-03A0343EF63A}"/>
              </a:ext>
            </a:extLst>
          </p:cNvPr>
          <p:cNvSpPr/>
          <p:nvPr/>
        </p:nvSpPr>
        <p:spPr>
          <a:xfrm>
            <a:off x="6937884" y="2879154"/>
            <a:ext cx="303312" cy="39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FF50AA-D40A-5F64-F2A7-B7DBCB43C6EB}"/>
                  </a:ext>
                </a:extLst>
              </p:cNvPr>
              <p:cNvSpPr txBox="1"/>
              <p:nvPr/>
            </p:nvSpPr>
            <p:spPr>
              <a:xfrm>
                <a:off x="6705502" y="2961738"/>
                <a:ext cx="7680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×15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FF50AA-D40A-5F64-F2A7-B7DBCB43C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02" y="2961738"/>
                <a:ext cx="76807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0E76A89-F5C6-47F2-35D7-AFF73A6A07E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3034" b="18104"/>
          <a:stretch/>
        </p:blipFill>
        <p:spPr>
          <a:xfrm>
            <a:off x="7980118" y="3320875"/>
            <a:ext cx="3487729" cy="15397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3BCAA3-11B3-4AAF-61BF-23D3D5D774C8}"/>
                  </a:ext>
                </a:extLst>
              </p:cNvPr>
              <p:cNvSpPr txBox="1"/>
              <p:nvPr/>
            </p:nvSpPr>
            <p:spPr>
              <a:xfrm>
                <a:off x="7925819" y="4860593"/>
                <a:ext cx="3596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r>
                  <a:rPr lang="en-US" dirty="0"/>
                  <a:t> (brown, black, yellow)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3BCAA3-11B3-4AAF-61BF-23D3D5D77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819" y="4860593"/>
                <a:ext cx="3596325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wire&#10;&#10;Description automatically generated">
            <a:extLst>
              <a:ext uri="{FF2B5EF4-FFF2-40B4-BE49-F238E27FC236}">
                <a16:creationId xmlns:a16="http://schemas.microsoft.com/office/drawing/2014/main" id="{C1B9E723-02C9-F020-0DBB-6AE7465E31E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9270" b="23672"/>
          <a:stretch/>
        </p:blipFill>
        <p:spPr>
          <a:xfrm>
            <a:off x="7980115" y="5296933"/>
            <a:ext cx="3487729" cy="12309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132848-8439-7878-8DC2-A7D59CA4D23C}"/>
                  </a:ext>
                </a:extLst>
              </p:cNvPr>
              <p:cNvSpPr txBox="1"/>
              <p:nvPr/>
            </p:nvSpPr>
            <p:spPr>
              <a:xfrm>
                <a:off x="7925818" y="6492416"/>
                <a:ext cx="3596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r>
                  <a:rPr lang="en-US" dirty="0"/>
                  <a:t> (orange, black, yellow)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132848-8439-7878-8DC2-A7D59CA4D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818" y="6492416"/>
                <a:ext cx="3596325" cy="369332"/>
              </a:xfrm>
              <a:prstGeom prst="rect">
                <a:avLst/>
              </a:prstGeom>
              <a:blipFill>
                <a:blip r:embed="rId1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52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EFA37-5286-3D55-A704-0D85736A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several electronic devices&#10;&#10;Description automatically generated">
            <a:extLst>
              <a:ext uri="{FF2B5EF4-FFF2-40B4-BE49-F238E27FC236}">
                <a16:creationId xmlns:a16="http://schemas.microsoft.com/office/drawing/2014/main" id="{889A220E-8F3B-951B-6A66-5A606A1BC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95" y="487810"/>
            <a:ext cx="7720589" cy="5790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879DBE-9D7F-1B86-77FF-D4E153AD8F37}"/>
              </a:ext>
            </a:extLst>
          </p:cNvPr>
          <p:cNvSpPr txBox="1"/>
          <p:nvPr/>
        </p:nvSpPr>
        <p:spPr>
          <a:xfrm>
            <a:off x="110141" y="0"/>
            <a:ext cx="271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2 – Cont’d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2CABF-2F28-1542-F87C-7C0DB793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512987-C95A-2990-EAF2-918E1688F2E3}"/>
                  </a:ext>
                </a:extLst>
              </p:cNvPr>
              <p:cNvSpPr txBox="1"/>
              <p:nvPr/>
            </p:nvSpPr>
            <p:spPr>
              <a:xfrm>
                <a:off x="1545512" y="6370190"/>
                <a:ext cx="8563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Expect Result: multimeter red 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) – multimeter black input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−5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512987-C95A-2990-EAF2-918E1688F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512" y="6370190"/>
                <a:ext cx="8563755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32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0EAA4-AD91-2322-33E9-F63E2086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720B7BF5-FF18-07E1-F4DC-AF39C018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t="1257" b="3062"/>
          <a:stretch/>
        </p:blipFill>
        <p:spPr>
          <a:xfrm rot="5400000">
            <a:off x="-557645" y="1348946"/>
            <a:ext cx="5851179" cy="4273673"/>
          </a:xfrm>
          <a:prstGeom prst="rect">
            <a:avLst/>
          </a:prstGeom>
        </p:spPr>
      </p:pic>
      <p:pic>
        <p:nvPicPr>
          <p:cNvPr id="24" name="Picture 23" descr="A circuit board with wires&#10;&#10;Description automatically generated">
            <a:extLst>
              <a:ext uri="{FF2B5EF4-FFF2-40B4-BE49-F238E27FC236}">
                <a16:creationId xmlns:a16="http://schemas.microsoft.com/office/drawing/2014/main" id="{6330F79F-6021-4B20-3659-A77551BA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90110" y="1299710"/>
            <a:ext cx="5793204" cy="4314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EA59A9-EC01-B68F-DE37-65515FCF6FD5}"/>
              </a:ext>
            </a:extLst>
          </p:cNvPr>
          <p:cNvSpPr txBox="1"/>
          <p:nvPr/>
        </p:nvSpPr>
        <p:spPr>
          <a:xfrm>
            <a:off x="110141" y="0"/>
            <a:ext cx="271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2 – Cont’d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12C10-F265-983E-C250-2C19E677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927F44-DC1F-90F6-3A61-C58106CA59F7}"/>
                  </a:ext>
                </a:extLst>
              </p:cNvPr>
              <p:cNvSpPr txBox="1"/>
              <p:nvPr/>
            </p:nvSpPr>
            <p:spPr>
              <a:xfrm>
                <a:off x="4749362" y="2193931"/>
                <a:ext cx="1497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927F44-DC1F-90F6-3A61-C58106CA5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362" y="2193931"/>
                <a:ext cx="149778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D062DA-592F-8254-24D0-CCF52ABA68C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247143" y="2378597"/>
            <a:ext cx="1924843" cy="1175650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CBE8B3-A214-4CDB-4452-C893C88E507A}"/>
                  </a:ext>
                </a:extLst>
              </p:cNvPr>
              <p:cNvSpPr txBox="1"/>
              <p:nvPr/>
            </p:nvSpPr>
            <p:spPr>
              <a:xfrm>
                <a:off x="4986882" y="3959809"/>
                <a:ext cx="1205844" cy="37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CBE8B3-A214-4CDB-4452-C893C88E5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82" y="3959809"/>
                <a:ext cx="1205844" cy="376898"/>
              </a:xfrm>
              <a:prstGeom prst="rect">
                <a:avLst/>
              </a:prstGeom>
              <a:blipFill>
                <a:blip r:embed="rId5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6CE4FC-783E-3221-06EA-116B902BCF1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192726" y="4040061"/>
            <a:ext cx="2059244" cy="108197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150DD-ADA9-EB78-EB71-C54E0081A1D9}"/>
                  </a:ext>
                </a:extLst>
              </p:cNvPr>
              <p:cNvSpPr txBox="1"/>
              <p:nvPr/>
            </p:nvSpPr>
            <p:spPr>
              <a:xfrm>
                <a:off x="4768579" y="4672059"/>
                <a:ext cx="1460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−15 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150DD-ADA9-EB78-EB71-C54E0081A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579" y="4672059"/>
                <a:ext cx="1460721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113AD6-8AA4-369C-1531-7F4C1B1E809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229300" y="4173183"/>
            <a:ext cx="2022670" cy="683542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6BCF14-3095-245C-0622-AB82D49C0AD6}"/>
                  </a:ext>
                </a:extLst>
              </p:cNvPr>
              <p:cNvSpPr txBox="1"/>
              <p:nvPr/>
            </p:nvSpPr>
            <p:spPr>
              <a:xfrm>
                <a:off x="5779693" y="5425564"/>
                <a:ext cx="433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6BCF14-3095-245C-0622-AB82D49C0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693" y="5425564"/>
                <a:ext cx="4339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1CA90A-1D90-596E-55EC-D3713A71460E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6213658" y="4224727"/>
            <a:ext cx="2837209" cy="1385503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B9738CB-94DE-E395-ACC9-CA71A24A0F3C}"/>
              </a:ext>
            </a:extLst>
          </p:cNvPr>
          <p:cNvSpPr/>
          <p:nvPr/>
        </p:nvSpPr>
        <p:spPr>
          <a:xfrm>
            <a:off x="1005862" y="1886226"/>
            <a:ext cx="1430588" cy="20735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D2F8F5-EA24-5C87-1DCD-4263A39F3A8D}"/>
              </a:ext>
            </a:extLst>
          </p:cNvPr>
          <p:cNvCxnSpPr>
            <a:cxnSpLocks/>
          </p:cNvCxnSpPr>
          <p:nvPr/>
        </p:nvCxnSpPr>
        <p:spPr>
          <a:xfrm flipH="1">
            <a:off x="2436450" y="560193"/>
            <a:ext cx="2271017" cy="132308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AD8CB2-2B6C-73A3-E5FA-4ABC5A684E48}"/>
              </a:ext>
            </a:extLst>
          </p:cNvPr>
          <p:cNvCxnSpPr>
            <a:cxnSpLocks/>
          </p:cNvCxnSpPr>
          <p:nvPr/>
        </p:nvCxnSpPr>
        <p:spPr>
          <a:xfrm flipH="1" flipV="1">
            <a:off x="2436450" y="3959809"/>
            <a:ext cx="2271017" cy="23906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EE3327-85C0-4A81-F51B-290F86D3475D}"/>
              </a:ext>
            </a:extLst>
          </p:cNvPr>
          <p:cNvSpPr/>
          <p:nvPr/>
        </p:nvSpPr>
        <p:spPr>
          <a:xfrm>
            <a:off x="4707467" y="560193"/>
            <a:ext cx="6036333" cy="57902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74249C-CB48-E08D-B493-EF6AE725B20E}"/>
                  </a:ext>
                </a:extLst>
              </p:cNvPr>
              <p:cNvSpPr txBox="1"/>
              <p:nvPr/>
            </p:nvSpPr>
            <p:spPr>
              <a:xfrm>
                <a:off x="4837034" y="1805660"/>
                <a:ext cx="135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=+15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74249C-CB48-E08D-B493-EF6AE725B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034" y="1805660"/>
                <a:ext cx="135569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C86D0F-7E9F-DBCF-5B76-DEBE2C893F38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192726" y="1990326"/>
            <a:ext cx="2375620" cy="1185277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A438B2-DFFB-E040-9D2C-C213DE7BF8BE}"/>
                  </a:ext>
                </a:extLst>
              </p:cNvPr>
              <p:cNvSpPr txBox="1"/>
              <p:nvPr/>
            </p:nvSpPr>
            <p:spPr>
              <a:xfrm>
                <a:off x="4742212" y="2742643"/>
                <a:ext cx="1512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A438B2-DFFB-E040-9D2C-C213DE7BF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12" y="2742643"/>
                <a:ext cx="1512081" cy="369332"/>
              </a:xfrm>
              <a:prstGeom prst="rect">
                <a:avLst/>
              </a:prstGeom>
              <a:blipFill>
                <a:blip r:embed="rId9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B1865DB-495B-BCFD-4A85-51946BFD738C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254293" y="2927309"/>
            <a:ext cx="2368470" cy="110979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864E125-551E-E5A0-739A-8875936772EF}"/>
                  </a:ext>
                </a:extLst>
              </p:cNvPr>
              <p:cNvSpPr txBox="1"/>
              <p:nvPr/>
            </p:nvSpPr>
            <p:spPr>
              <a:xfrm>
                <a:off x="10798217" y="2742643"/>
                <a:ext cx="1460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864E125-551E-E5A0-739A-88759367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217" y="2742643"/>
                <a:ext cx="1460721" cy="369332"/>
              </a:xfrm>
              <a:prstGeom prst="rect">
                <a:avLst/>
              </a:prstGeom>
              <a:blipFill>
                <a:blip r:embed="rId1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FC381B-5BA8-5F25-A0A6-30BE87E5B9D7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8940800" y="2927309"/>
            <a:ext cx="1857417" cy="110979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86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C274C-999C-56F3-3C1C-BD98C7857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059849-021F-91DC-89DE-D429E3E226E2}"/>
              </a:ext>
            </a:extLst>
          </p:cNvPr>
          <p:cNvSpPr txBox="1"/>
          <p:nvPr/>
        </p:nvSpPr>
        <p:spPr>
          <a:xfrm>
            <a:off x="110141" y="0"/>
            <a:ext cx="6642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Deliverable 3 – Task C in Experiment 4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Summation of the outputs from circuit A and 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3E0A7-AC3E-B1EB-FC51-7F504B16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45A922D-BB7F-374C-B22B-3274378DE640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F23347-C1ED-2FBC-7D1E-951488D92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54" y="830997"/>
            <a:ext cx="3970118" cy="25036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277E46-F375-6FAB-30AC-15FA974C7915}"/>
                  </a:ext>
                </a:extLst>
              </p:cNvPr>
              <p:cNvSpPr txBox="1"/>
              <p:nvPr/>
            </p:nvSpPr>
            <p:spPr>
              <a:xfrm>
                <a:off x="116478" y="3548926"/>
                <a:ext cx="5979522" cy="1399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Deliverable 4 – Task D in Experiment 4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Invert the output from circuit B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With the gain circuit, but with gain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277E46-F375-6FAB-30AC-15FA974C7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8" y="3548926"/>
                <a:ext cx="5979522" cy="1399294"/>
              </a:xfrm>
              <a:prstGeom prst="rect">
                <a:avLst/>
              </a:prstGeom>
              <a:blipFill>
                <a:blip r:embed="rId3"/>
                <a:stretch>
                  <a:fillRect l="-1695" t="-3604"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E34B579-B360-7F0B-AE25-A14CBED2F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834" y="4624261"/>
            <a:ext cx="3491781" cy="21797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F76300-64D0-006E-2E3D-CF6C4E0EDCF7}"/>
              </a:ext>
            </a:extLst>
          </p:cNvPr>
          <p:cNvSpPr txBox="1"/>
          <p:nvPr/>
        </p:nvSpPr>
        <p:spPr>
          <a:xfrm>
            <a:off x="110141" y="5460601"/>
            <a:ext cx="8294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Deliverable 5 – Task E in Experiment 4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Subtraction between the outputs from circuit A and D (A-D)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D1DBE-E26F-4A1E-C2B1-C0131C3DB1F4}"/>
              </a:ext>
            </a:extLst>
          </p:cNvPr>
          <p:cNvSpPr txBox="1"/>
          <p:nvPr/>
        </p:nvSpPr>
        <p:spPr>
          <a:xfrm>
            <a:off x="6752152" y="1251839"/>
            <a:ext cx="4978029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Deliverables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Tasks A, B, C, D, E in Experiment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Task F is not required</a:t>
            </a:r>
          </a:p>
        </p:txBody>
      </p:sp>
    </p:spTree>
    <p:extLst>
      <p:ext uri="{BB962C8B-B14F-4D97-AF65-F5344CB8AC3E}">
        <p14:creationId xmlns:p14="http://schemas.microsoft.com/office/powerpoint/2010/main" val="135151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462</Words>
  <Application>Microsoft Macintosh PowerPoint</Application>
  <PresentationFormat>Widescreen</PresentationFormat>
  <Paragraphs>106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Xinlei Zhang</dc:creator>
  <cp:lastModifiedBy>Xinlei Zhang</cp:lastModifiedBy>
  <cp:revision>24</cp:revision>
  <dcterms:created xsi:type="dcterms:W3CDTF">2025-02-26T20:45:23Z</dcterms:created>
  <dcterms:modified xsi:type="dcterms:W3CDTF">2025-02-28T04:58:32Z</dcterms:modified>
</cp:coreProperties>
</file>